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58" r:id="rId4"/>
    <p:sldId id="257" r:id="rId5"/>
    <p:sldId id="262" r:id="rId6"/>
    <p:sldId id="263" r:id="rId7"/>
    <p:sldId id="266" r:id="rId8"/>
    <p:sldId id="272" r:id="rId9"/>
    <p:sldId id="273" r:id="rId10"/>
    <p:sldId id="267" r:id="rId11"/>
    <p:sldId id="290" r:id="rId12"/>
    <p:sldId id="269" r:id="rId13"/>
    <p:sldId id="286" r:id="rId14"/>
    <p:sldId id="270" r:id="rId15"/>
    <p:sldId id="280" r:id="rId16"/>
    <p:sldId id="281" r:id="rId17"/>
    <p:sldId id="282" r:id="rId18"/>
    <p:sldId id="283" r:id="rId19"/>
    <p:sldId id="279" r:id="rId20"/>
    <p:sldId id="284" r:id="rId21"/>
    <p:sldId id="274" r:id="rId22"/>
    <p:sldId id="275" r:id="rId23"/>
    <p:sldId id="276" r:id="rId24"/>
    <p:sldId id="277" r:id="rId25"/>
    <p:sldId id="278" r:id="rId26"/>
    <p:sldId id="285" r:id="rId27"/>
    <p:sldId id="288" r:id="rId28"/>
    <p:sldId id="271" r:id="rId29"/>
    <p:sldId id="287" r:id="rId30"/>
    <p:sldId id="294" r:id="rId31"/>
    <p:sldId id="289" r:id="rId32"/>
    <p:sldId id="291" r:id="rId33"/>
    <p:sldId id="292" r:id="rId34"/>
    <p:sldId id="293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/>
    <p:restoredTop sz="94769"/>
  </p:normalViewPr>
  <p:slideViewPr>
    <p:cSldViewPr snapToGrid="0" snapToObjects="1">
      <p:cViewPr varScale="1">
        <p:scale>
          <a:sx n="131" d="100"/>
          <a:sy n="131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4D133-5C4F-3A4C-B24A-38FB1469FBE9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B81D0-16E2-B842-A064-020C35737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3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B81D0-16E2-B842-A064-020C35737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18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B81D0-16E2-B842-A064-020C357371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7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5686-76F0-FC42-ABCE-CB932546D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FC234-E38C-7640-85B0-95F5FF653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166F5-59B6-174B-83DE-730F11F7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4C55E-9BAE-3A40-B158-4413EB50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3D0F1-2A4E-164F-9046-4F27D533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1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068E-8899-EE4D-8EF3-2DB7E9A1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2BE5D4-5634-D249-9D91-228ADAFFF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BB289-6319-F64D-87CA-99DDF3786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5D19B-82FE-7D47-BA11-84DCF6C6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F038E-7565-3B42-BAB0-40D31521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A7D70-E735-4E44-843E-B72E98854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D17F5-6244-1E47-8C02-61DE996B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053CC-DE66-F941-A57E-D6A36F0B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809B6-5234-4D42-AF35-DDAB56613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D5B27-A726-6E4B-96CD-43B12430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0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912E-7268-444E-8626-DDFC98BE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0658F-A418-BD44-B16E-4EE300E51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129A0-3AF1-EB4D-9E15-4FE93CDA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FEBA7-7CBB-3943-9A7F-23FF45AC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B8F07-86AC-5C4E-9DC3-F583A958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8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1B1B-F7D4-C440-8007-9D4B0BBE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D4C3A-8AEC-774C-B8AB-04F76FDC9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87BD7-BA67-9746-A73A-A4A31EDA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D1C3C-6022-D84A-9BC8-5727015E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C88B-1FA5-CD47-9744-DDD6D685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0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D68D-2D5C-904B-B2AD-CD550A5F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B37B-0B40-EE4B-80BF-5B8B3E450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85DE4-C053-3D49-B874-2602463FC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0DE9C-F5D8-A741-8465-80AFC574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ABDEF-4163-3B42-9146-407F57E6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5F309-4A9A-594A-8F50-023B10F5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0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7937-4253-D941-AD03-370FD339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FEF91-318B-624E-B1D8-A1B4CC040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92944-E38D-464C-B8B5-AC7C23691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EC498-8761-AB4C-8E65-4381519A6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6C664-3864-9D4F-92DB-2246B831F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A6935-43C6-C749-91D9-585B1E0C5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E13A5-0A52-5845-AF69-CA31B9D51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3E3CA-464B-CD4C-92D8-89560A78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6F99-1B21-254A-B824-7643C397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94F5D-A878-B143-A436-33BEAF23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A8EF9-975E-9147-BFC1-C27687B96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0E99F-B272-4E48-9428-3DB42952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98854-55AD-7742-9B43-F0B529FF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E3329-C702-4F4A-8886-86D9E8AB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7FF85-0FA6-2145-9B5E-B69EAC23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8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C248-E1C7-3E47-B235-C63E865F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D620-B45C-6B43-8AB1-CC3181258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0CBBA-E146-5E45-ADE7-E19DA97D2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7E5B6-8781-C842-8B2B-151F17ACB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0236F-805C-3145-9FD7-349E3EAB8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57300-58A2-D04C-A318-504951C1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2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3A6F-D915-454A-9BC9-B0D72E9E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B258A6-A9DC-2E48-87CC-163484261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EB82C3-4AD6-0144-B5F8-A00292809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356C3-CC6E-2C48-BF29-745D5AC4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42A5D-82F2-834B-BE1B-8F66E523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F9608-7E65-D345-9570-CB30FBC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DB61C-0616-354B-BF7E-8B8B5D20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555F6-F8F0-D74E-AC32-A5483CBB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9432D-B639-284B-B12D-F4000EAA2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A2E46-405E-9342-B78D-3B5F532E1495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08B70-B128-E349-81A0-375413BF4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DCBC1-100C-DC43-A239-76BA9A44E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63395-ED2F-A04C-BB52-5B0F61F3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2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EYiCxrL_0" TargetMode="External"/><Relationship Id="rId2" Type="http://schemas.openxmlformats.org/officeDocument/2006/relationships/hyperlink" Target="https://arxiv.org/abs/1903.02174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1C5A-8D76-0C4F-8FDB-FF8C1312C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ID Linkage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E1FF3-7FD8-0C40-BACD-0F8CF783B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2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to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46AF-9F6A-114F-A717-35EF6ECA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Graph Neural Networks for User Identity Linkage, by Zhang, </a:t>
            </a:r>
            <a:r>
              <a:rPr lang="en-IN" dirty="0" err="1"/>
              <a:t>et.al</a:t>
            </a:r>
            <a:r>
              <a:rPr lang="en-IN" dirty="0"/>
              <a:t>. [</a:t>
            </a:r>
            <a:r>
              <a:rPr lang="en-IN" dirty="0" err="1"/>
              <a:t>arxiv</a:t>
            </a:r>
            <a:r>
              <a:rPr lang="en-IN" dirty="0"/>
              <a:t>, 2019]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Authors propose to Use Graph Neural Networks, with few additions over the baseline approach of using Node2Vec/GNNs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Named their approach: </a:t>
            </a:r>
            <a:r>
              <a:rPr lang="en-US" dirty="0" err="1"/>
              <a:t>GraphUIL</a:t>
            </a:r>
            <a:r>
              <a:rPr lang="en-US" dirty="0"/>
              <a:t> (Graph + UIL</a:t>
            </a:r>
            <a:r>
              <a:rPr lang="en-US" dirty="0">
                <a:sym typeface="Wingdings" pitchFamily="2" charset="2"/>
              </a:rPr>
              <a:t> User ID Linkage)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7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DBB532-0473-2A46-B182-8F8E1D28E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306" y="1825625"/>
            <a:ext cx="952738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84B8B-D55F-7746-BF02-34ADC4E1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56" y="419263"/>
            <a:ext cx="49403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13D5D-667A-D049-B3AD-3FF32968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088" y="256017"/>
            <a:ext cx="2601659" cy="12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7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46AF-9F6A-114F-A717-35EF6ECA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6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46AF-9F6A-114F-A717-35EF6ECA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1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46AF-9F6A-114F-A717-35EF6ECA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Graphs in Adjacent Matrix Form (i.e., One hot encoded Nodes)</a:t>
            </a:r>
          </a:p>
          <a:p>
            <a:endParaRPr lang="en-US" dirty="0"/>
          </a:p>
          <a:p>
            <a:r>
              <a:rPr lang="en-US" dirty="0"/>
              <a:t>Input features (initially random, a hyperparameter for embedding size)</a:t>
            </a:r>
          </a:p>
          <a:p>
            <a:endParaRPr lang="en-US" dirty="0"/>
          </a:p>
          <a:p>
            <a:r>
              <a:rPr lang="en-US" dirty="0"/>
              <a:t>Output features (a hyperparameter for embedding size, can be of diff. size from input)</a:t>
            </a:r>
          </a:p>
          <a:p>
            <a:endParaRPr lang="en-US" dirty="0"/>
          </a:p>
          <a:p>
            <a:r>
              <a:rPr lang="en-US" dirty="0"/>
              <a:t>Forward Pass:</a:t>
            </a:r>
          </a:p>
          <a:p>
            <a:pPr lvl="1"/>
            <a:r>
              <a:rPr lang="en-US" dirty="0"/>
              <a:t>Trigger “Message passing” on all edges</a:t>
            </a:r>
          </a:p>
          <a:p>
            <a:pPr lvl="1"/>
            <a:r>
              <a:rPr lang="en-US" dirty="0"/>
              <a:t>Trigger “</a:t>
            </a:r>
            <a:r>
              <a:rPr lang="en-US" dirty="0" err="1"/>
              <a:t>Aggregration</a:t>
            </a:r>
            <a:r>
              <a:rPr lang="en-US" dirty="0"/>
              <a:t>” at all nodes</a:t>
            </a:r>
          </a:p>
          <a:p>
            <a:pPr lvl="1"/>
            <a:r>
              <a:rPr lang="en-US" dirty="0"/>
              <a:t>Get resulting “Node Features”</a:t>
            </a:r>
          </a:p>
          <a:p>
            <a:pPr lvl="1"/>
            <a:r>
              <a:rPr lang="en-US" dirty="0"/>
              <a:t>Perform “Linear Transformation”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0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9AAF-8927-DD4A-A17E-69B17A30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GNN are trying to achieve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749384-453A-B048-BA6D-CFEE6447B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258" y="1825625"/>
            <a:ext cx="77434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8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8959-3FA5-8245-8E12-833F6616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87D225-CF88-C948-8BA3-A077FB33D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364" y="1825625"/>
            <a:ext cx="7393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F6FC-C765-814C-A16C-4E5C9C63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A28CDF-4A0D-6346-BFCB-3AEA00D6F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6738"/>
            <a:ext cx="10515600" cy="39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97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23DD-2A15-E046-A833-262049AA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C92A93-E275-C84E-9743-AB657DDD4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307" y="1825625"/>
            <a:ext cx="73853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CBD8-9EAE-CC4C-9D40-D7A01B58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181449-6AA0-9D4A-85F0-04B2A5562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220" y="535144"/>
            <a:ext cx="5067300" cy="347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0F564-A102-B741-9943-9BEA328E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0" y="4511478"/>
            <a:ext cx="40767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308EE-B991-FA47-ACC5-81F6D90BB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6" y="5334890"/>
            <a:ext cx="37973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B7C80-BBFD-D04E-AC1C-D1AAF6D72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920" y="4642977"/>
            <a:ext cx="4711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1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112C-2576-E84A-A56A-9D85B716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D2FFB-7F7B-F942-89F7-3E0090AE9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people participate in multiple social networks (SN) to enjoy their services</a:t>
            </a:r>
          </a:p>
          <a:p>
            <a:endParaRPr lang="en-US" dirty="0"/>
          </a:p>
          <a:p>
            <a:r>
              <a:rPr lang="en-US" dirty="0"/>
              <a:t>Connecting such profiles across SN can potentially improve recommendations and link-predictions</a:t>
            </a:r>
          </a:p>
        </p:txBody>
      </p:sp>
    </p:spTree>
    <p:extLst>
      <p:ext uri="{BB962C8B-B14F-4D97-AF65-F5344CB8AC3E}">
        <p14:creationId xmlns:p14="http://schemas.microsoft.com/office/powerpoint/2010/main" val="1152933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0EF2-D241-F442-A559-903C1A18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5FD0E-DD8F-504F-8718-709F01733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120" y="1825625"/>
            <a:ext cx="76757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5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4D0581-F7C3-0B4E-9A1B-478A29764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534" y="1825625"/>
            <a:ext cx="84249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6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46DAE0-A57E-CF4B-AB2B-7281372B5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208" y="1825625"/>
            <a:ext cx="91655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4BBA27-7C78-A840-88BA-41665593E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190" y="1825625"/>
            <a:ext cx="71896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FEDFD5-F0B6-3B4C-992A-076D4F685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392" y="1825625"/>
            <a:ext cx="66572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7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081C0-C1EE-FA41-AD99-BD3439A10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162" y="1825625"/>
            <a:ext cx="7181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2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46AF-9F6A-114F-A717-35EF6ECA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76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46AF-9F6A-114F-A717-35EF6ECA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65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DBB532-0473-2A46-B182-8F8E1D28E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306" y="1825625"/>
            <a:ext cx="9527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5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6D52D-6C16-D044-8D71-5A27C4600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050" y="281915"/>
            <a:ext cx="6565900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414DD-DF27-894E-BE1C-EE115679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0" y="4511478"/>
            <a:ext cx="40767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73EC2-E7CC-4142-AEAB-8A7732892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6" y="5334890"/>
            <a:ext cx="37973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CA3ED-95FD-374E-9714-21093659A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920" y="4642977"/>
            <a:ext cx="4711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AF0-5A43-4047-81B1-DB23B7EB2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User ID Linkage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60417-384C-4546-89D2-7A5275CDE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attributes are often incomplete in social networks</a:t>
            </a:r>
          </a:p>
          <a:p>
            <a:pPr lvl="1"/>
            <a:r>
              <a:rPr lang="en-US" dirty="0"/>
              <a:t>But with participation across many social networks, they can form a richer/denser attributes</a:t>
            </a:r>
          </a:p>
          <a:p>
            <a:pPr lvl="1"/>
            <a:endParaRPr lang="en-US" dirty="0"/>
          </a:p>
          <a:p>
            <a:r>
              <a:rPr lang="en-US" dirty="0"/>
              <a:t>User attributes are generally noisy and biased across platforms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Users on Twitter may be related </a:t>
            </a:r>
            <a:r>
              <a:rPr lang="en-US" dirty="0" err="1"/>
              <a:t>politicial</a:t>
            </a:r>
            <a:r>
              <a:rPr lang="en-US" dirty="0"/>
              <a:t> like-minded people</a:t>
            </a:r>
          </a:p>
          <a:p>
            <a:pPr lvl="1"/>
            <a:r>
              <a:rPr lang="en-US" dirty="0"/>
              <a:t>But their Instagram profiles may be related to travel influencers </a:t>
            </a:r>
          </a:p>
        </p:txBody>
      </p:sp>
    </p:spTree>
    <p:extLst>
      <p:ext uri="{BB962C8B-B14F-4D97-AF65-F5344CB8AC3E}">
        <p14:creationId xmlns:p14="http://schemas.microsoft.com/office/powerpoint/2010/main" val="2723523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45E8-3D96-F440-9069-E77142C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9B52C87-918C-1747-BB5E-AE2A7F2F57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791128"/>
              </p:ext>
            </p:extLst>
          </p:nvPr>
        </p:nvGraphicFramePr>
        <p:xfrm>
          <a:off x="838201" y="1825624"/>
          <a:ext cx="3724071" cy="16033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41357">
                  <a:extLst>
                    <a:ext uri="{9D8B030D-6E8A-4147-A177-3AD203B41FA5}">
                      <a16:colId xmlns:a16="http://schemas.microsoft.com/office/drawing/2014/main" val="959468829"/>
                    </a:ext>
                  </a:extLst>
                </a:gridCol>
                <a:gridCol w="1241357">
                  <a:extLst>
                    <a:ext uri="{9D8B030D-6E8A-4147-A177-3AD203B41FA5}">
                      <a16:colId xmlns:a16="http://schemas.microsoft.com/office/drawing/2014/main" val="3428587127"/>
                    </a:ext>
                  </a:extLst>
                </a:gridCol>
                <a:gridCol w="1241357">
                  <a:extLst>
                    <a:ext uri="{9D8B030D-6E8A-4147-A177-3AD203B41FA5}">
                      <a16:colId xmlns:a16="http://schemas.microsoft.com/office/drawing/2014/main" val="2347115712"/>
                    </a:ext>
                  </a:extLst>
                </a:gridCol>
              </a:tblGrid>
              <a:tr h="5344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330096"/>
                  </a:ext>
                </a:extLst>
              </a:tr>
              <a:tr h="5344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506996"/>
                  </a:ext>
                </a:extLst>
              </a:tr>
              <a:tr h="53445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12171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4E9EAF-96F4-D14A-B39F-1EF923990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473053"/>
              </p:ext>
            </p:extLst>
          </p:nvPr>
        </p:nvGraphicFramePr>
        <p:xfrm>
          <a:off x="6984459" y="1493014"/>
          <a:ext cx="3613285" cy="19359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13285">
                  <a:extLst>
                    <a:ext uri="{9D8B030D-6E8A-4147-A177-3AD203B41FA5}">
                      <a16:colId xmlns:a16="http://schemas.microsoft.com/office/drawing/2014/main" val="2038333624"/>
                    </a:ext>
                  </a:extLst>
                </a:gridCol>
              </a:tblGrid>
              <a:tr h="645328">
                <a:tc>
                  <a:txBody>
                    <a:bodyPr/>
                    <a:lstStyle/>
                    <a:p>
                      <a:r>
                        <a:rPr lang="en-US" dirty="0" err="1"/>
                        <a:t>ssss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123587"/>
                  </a:ext>
                </a:extLst>
              </a:tr>
              <a:tr h="645328">
                <a:tc>
                  <a:txBody>
                    <a:bodyPr/>
                    <a:lstStyle/>
                    <a:p>
                      <a:r>
                        <a:rPr lang="en-US" dirty="0" err="1"/>
                        <a:t>aaaa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778108"/>
                  </a:ext>
                </a:extLst>
              </a:tr>
              <a:tr h="645328">
                <a:tc>
                  <a:txBody>
                    <a:bodyPr/>
                    <a:lstStyle/>
                    <a:p>
                      <a:r>
                        <a:rPr lang="en-US" dirty="0" err="1"/>
                        <a:t>bbb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357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52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20B407-00BA-A047-806D-7864E6E0C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300" y="1760345"/>
            <a:ext cx="71374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1F716-16B8-2B42-BD8D-74BF3FAA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0" y="2933700"/>
            <a:ext cx="61595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9D57B-36EB-5341-A69F-641D0947A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4131386"/>
            <a:ext cx="6273800" cy="109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F3C53-3F1F-7C4B-A01D-D0FFE7A9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550" y="5355541"/>
            <a:ext cx="69469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8C0687-6883-7D4C-B66F-57CB06D8F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788" y="225337"/>
            <a:ext cx="48006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0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1115-9611-154E-AA85-A5254BA3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AC0913-8948-344E-AE03-D63E018CC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424" y="1922767"/>
            <a:ext cx="4559300" cy="142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442E6-99B1-0F42-BB1B-80871283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278" y="1709916"/>
            <a:ext cx="50419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959FB-FA35-1E49-B75B-B468703EC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47" y="3577246"/>
            <a:ext cx="3592855" cy="66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56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AB14-D0B2-7847-8994-85E68EFF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1DFA7-C3EA-9C48-A5D6-006F852F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 Presented: </a:t>
            </a:r>
            <a:r>
              <a:rPr lang="en-US" dirty="0">
                <a:hlinkClick r:id="rId2"/>
              </a:rPr>
              <a:t>https://arxiv.org/abs/1903.02174</a:t>
            </a:r>
            <a:endParaRPr lang="en-US" dirty="0"/>
          </a:p>
          <a:p>
            <a:endParaRPr lang="en-US"/>
          </a:p>
          <a:p>
            <a:endParaRPr lang="en-US" dirty="0"/>
          </a:p>
          <a:p>
            <a:r>
              <a:rPr lang="en-US" dirty="0"/>
              <a:t>YouTube talk on Graph Neural Networks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https://www.youtube.com/watch?v=zCEYiCxrL_0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7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D626-14D8-2548-A04B-E92D657D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D8819-8DA6-0143-BDAB-287DF1B0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53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251-64B5-2340-BD0A-F3A5488D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A46AF-9F6A-114F-A717-35EF6ECA8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Adjacent Matrix -&gt; MSA -&gt; … -&gt; MSA -&gt; Encoded Graph Topology</a:t>
            </a:r>
          </a:p>
          <a:p>
            <a:pPr lvl="1"/>
            <a:r>
              <a:rPr lang="en-US" dirty="0"/>
              <a:t>It encodes the nodes (which are one hot encoded, aka adjacent matrix) into “node embeddings”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92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6B9B-3DE2-9E4A-BF58-9E525819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sample List of Tables currently used in 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55E30-1AC0-1443-94AF-B587FCF5F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Sizmek Cookie – Activity Table</a:t>
            </a:r>
          </a:p>
          <a:p>
            <a:r>
              <a:rPr lang="en-US" dirty="0" err="1"/>
              <a:t>Zync</a:t>
            </a:r>
            <a:r>
              <a:rPr lang="en-US" dirty="0"/>
              <a:t> Cookie – Activity Table</a:t>
            </a:r>
          </a:p>
          <a:p>
            <a:r>
              <a:rPr lang="en-US" dirty="0" err="1"/>
              <a:t>Disqus</a:t>
            </a:r>
            <a:r>
              <a:rPr lang="en-US" dirty="0"/>
              <a:t> Cookie – Activity Table</a:t>
            </a:r>
          </a:p>
          <a:p>
            <a:endParaRPr lang="en-US" dirty="0"/>
          </a:p>
          <a:p>
            <a:r>
              <a:rPr lang="en-US" dirty="0"/>
              <a:t>Cookie – Cookie Mapping Table</a:t>
            </a:r>
          </a:p>
          <a:p>
            <a:r>
              <a:rPr lang="en-US" dirty="0"/>
              <a:t>Cookie – Email Mapping Table</a:t>
            </a:r>
          </a:p>
          <a:p>
            <a:r>
              <a:rPr lang="en-US" dirty="0"/>
              <a:t>Email – Email Mapping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21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67FD-698E-7348-BE3A-9982BB81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14F852-185E-B744-B078-FD83A8F8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549791"/>
              </p:ext>
            </p:extLst>
          </p:nvPr>
        </p:nvGraphicFramePr>
        <p:xfrm>
          <a:off x="838200" y="1825625"/>
          <a:ext cx="70103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2534474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5430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8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4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4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26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E17CFF-C76C-FE4B-80BF-B3DDF0D5853B}"/>
              </a:ext>
            </a:extLst>
          </p:cNvPr>
          <p:cNvSpPr txBox="1"/>
          <p:nvPr/>
        </p:nvSpPr>
        <p:spPr>
          <a:xfrm>
            <a:off x="9015248" y="4556442"/>
            <a:ext cx="24625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Map:</a:t>
            </a:r>
          </a:p>
          <a:p>
            <a:r>
              <a:rPr lang="en-US" dirty="0"/>
              <a:t>Cookie_zync_shubh_1</a:t>
            </a:r>
            <a:br>
              <a:rPr lang="en-US" dirty="0"/>
            </a:br>
            <a:r>
              <a:rPr lang="en-US" dirty="0"/>
              <a:t>Cookie_disqus_shubh_1</a:t>
            </a:r>
          </a:p>
          <a:p>
            <a:r>
              <a:rPr lang="en-US" dirty="0"/>
              <a:t>Cookie_disqus_shubh_2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9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67FD-698E-7348-BE3A-9982BB81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14F852-185E-B744-B078-FD83A8F8CE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70103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2534474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5430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8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4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4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26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E17CFF-C76C-FE4B-80BF-B3DDF0D5853B}"/>
              </a:ext>
            </a:extLst>
          </p:cNvPr>
          <p:cNvSpPr txBox="1"/>
          <p:nvPr/>
        </p:nvSpPr>
        <p:spPr>
          <a:xfrm>
            <a:off x="9015248" y="4556442"/>
            <a:ext cx="24625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Map:</a:t>
            </a:r>
          </a:p>
          <a:p>
            <a:r>
              <a:rPr lang="en-US" dirty="0"/>
              <a:t>Email_shubh_1</a:t>
            </a:r>
            <a:br>
              <a:rPr lang="en-US" dirty="0"/>
            </a:br>
            <a:r>
              <a:rPr lang="en-US" dirty="0"/>
              <a:t>Cookie_zync_shubh_1</a:t>
            </a:r>
            <a:br>
              <a:rPr lang="en-US" dirty="0"/>
            </a:br>
            <a:r>
              <a:rPr lang="en-US" dirty="0"/>
              <a:t>Cookie_disqus_shubh_1</a:t>
            </a:r>
          </a:p>
          <a:p>
            <a:r>
              <a:rPr lang="en-US" dirty="0"/>
              <a:t>Cookie_disqus_shubh_2</a:t>
            </a:r>
          </a:p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DA428A7-B19C-634D-A740-70A296F5D765}"/>
              </a:ext>
            </a:extLst>
          </p:cNvPr>
          <p:cNvGraphicFramePr>
            <a:graphicFrameLocks/>
          </p:cNvGraphicFramePr>
          <p:nvPr/>
        </p:nvGraphicFramePr>
        <p:xfrm>
          <a:off x="838200" y="4556442"/>
          <a:ext cx="7010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2534474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5430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35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67FD-698E-7348-BE3A-9982BB81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14F852-185E-B744-B078-FD83A8F8CE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70103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2534474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5430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8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4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Cookie_disqus_danny_1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4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26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E17CFF-C76C-FE4B-80BF-B3DDF0D5853B}"/>
              </a:ext>
            </a:extLst>
          </p:cNvPr>
          <p:cNvSpPr txBox="1"/>
          <p:nvPr/>
        </p:nvSpPr>
        <p:spPr>
          <a:xfrm>
            <a:off x="9015248" y="4556442"/>
            <a:ext cx="24625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Map:</a:t>
            </a:r>
          </a:p>
          <a:p>
            <a:r>
              <a:rPr lang="en-US" dirty="0"/>
              <a:t>Email_shubh_1</a:t>
            </a:r>
            <a:br>
              <a:rPr lang="en-US" dirty="0"/>
            </a:br>
            <a:r>
              <a:rPr lang="en-US" dirty="0"/>
              <a:t>Cookie_zync_shubh_1</a:t>
            </a:r>
            <a:br>
              <a:rPr lang="en-US" dirty="0"/>
            </a:br>
            <a:r>
              <a:rPr lang="en-US" dirty="0"/>
              <a:t>Cookie_disqus_shubh_1</a:t>
            </a:r>
          </a:p>
          <a:p>
            <a:r>
              <a:rPr lang="en-US" dirty="0"/>
              <a:t>Cookie_disqus_shubh_2</a:t>
            </a:r>
          </a:p>
          <a:p>
            <a:r>
              <a:rPr lang="en-US" dirty="0"/>
              <a:t>Cookie_zync_shubh_2</a:t>
            </a:r>
          </a:p>
          <a:p>
            <a:r>
              <a:rPr lang="en-US" dirty="0"/>
              <a:t>Cookie_disqus_danny_1</a:t>
            </a:r>
          </a:p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DA428A7-B19C-634D-A740-70A296F5D765}"/>
              </a:ext>
            </a:extLst>
          </p:cNvPr>
          <p:cNvGraphicFramePr>
            <a:graphicFrameLocks/>
          </p:cNvGraphicFramePr>
          <p:nvPr/>
        </p:nvGraphicFramePr>
        <p:xfrm>
          <a:off x="838200" y="4556442"/>
          <a:ext cx="7010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2534474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5430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55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67FD-698E-7348-BE3A-9982BB81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14F852-185E-B744-B078-FD83A8F8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8829233"/>
              </p:ext>
            </p:extLst>
          </p:nvPr>
        </p:nvGraphicFramePr>
        <p:xfrm>
          <a:off x="838200" y="1825625"/>
          <a:ext cx="70103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2534474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5430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Cookie_zync_danny_1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Cookie_disqus_danny_1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8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4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Cookie_disqus_danny_1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4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26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E17CFF-C76C-FE4B-80BF-B3DDF0D5853B}"/>
              </a:ext>
            </a:extLst>
          </p:cNvPr>
          <p:cNvSpPr txBox="1"/>
          <p:nvPr/>
        </p:nvSpPr>
        <p:spPr>
          <a:xfrm>
            <a:off x="9214945" y="4005460"/>
            <a:ext cx="24625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Map:</a:t>
            </a:r>
          </a:p>
          <a:p>
            <a:r>
              <a:rPr lang="en-US" dirty="0"/>
              <a:t>Email_shubh_1</a:t>
            </a:r>
            <a:br>
              <a:rPr lang="en-US" dirty="0"/>
            </a:br>
            <a:r>
              <a:rPr lang="en-US" dirty="0"/>
              <a:t>Cookie_zync_shubh_1</a:t>
            </a:r>
            <a:br>
              <a:rPr lang="en-US" dirty="0"/>
            </a:br>
            <a:r>
              <a:rPr lang="en-US" dirty="0"/>
              <a:t>Cookie_disqus_shubh_1</a:t>
            </a:r>
          </a:p>
          <a:p>
            <a:r>
              <a:rPr lang="en-US" dirty="0"/>
              <a:t>Cookie_disqus_shubh_2</a:t>
            </a:r>
          </a:p>
          <a:p>
            <a:r>
              <a:rPr lang="en-US" dirty="0"/>
              <a:t>Cookie_zync_shubh_2</a:t>
            </a:r>
          </a:p>
          <a:p>
            <a:r>
              <a:rPr lang="en-US" dirty="0"/>
              <a:t>Cookie_disqus_danny_1</a:t>
            </a:r>
          </a:p>
          <a:p>
            <a:r>
              <a:rPr lang="en-US" dirty="0"/>
              <a:t>Cookie_zync_danny_1</a:t>
            </a:r>
          </a:p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DA428A7-B19C-634D-A740-70A296F5D765}"/>
              </a:ext>
            </a:extLst>
          </p:cNvPr>
          <p:cNvGraphicFramePr>
            <a:graphicFrameLocks/>
          </p:cNvGraphicFramePr>
          <p:nvPr/>
        </p:nvGraphicFramePr>
        <p:xfrm>
          <a:off x="838200" y="4556442"/>
          <a:ext cx="7010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2534474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5430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49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67FD-698E-7348-BE3A-9982BB81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14F852-185E-B744-B078-FD83A8F8C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580763"/>
              </p:ext>
            </p:extLst>
          </p:nvPr>
        </p:nvGraphicFramePr>
        <p:xfrm>
          <a:off x="838200" y="1825625"/>
          <a:ext cx="701039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2534474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5430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Cookie_zync_danny_1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Cookie_disqus_danny’s_family_1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Cookie_zync_danny_1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Cookie_disqus_danny_1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80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Cookie_disqus_shubh_2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4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Cookie_zync_shubh_2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Cookie_disqus_danny_1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4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26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E17CFF-C76C-FE4B-80BF-B3DDF0D5853B}"/>
              </a:ext>
            </a:extLst>
          </p:cNvPr>
          <p:cNvSpPr txBox="1"/>
          <p:nvPr/>
        </p:nvSpPr>
        <p:spPr>
          <a:xfrm>
            <a:off x="9214945" y="4005460"/>
            <a:ext cx="26473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Map:</a:t>
            </a:r>
          </a:p>
          <a:p>
            <a:r>
              <a:rPr lang="en-US" dirty="0"/>
              <a:t>Email_shubh_1</a:t>
            </a:r>
            <a:br>
              <a:rPr lang="en-US" dirty="0"/>
            </a:br>
            <a:r>
              <a:rPr lang="en-US" dirty="0"/>
              <a:t>Cookie_zync_shubh_1</a:t>
            </a:r>
            <a:br>
              <a:rPr lang="en-US" dirty="0"/>
            </a:br>
            <a:r>
              <a:rPr lang="en-US" dirty="0"/>
              <a:t>Cookie_disqus_shubh_1</a:t>
            </a:r>
          </a:p>
          <a:p>
            <a:r>
              <a:rPr lang="en-US" dirty="0"/>
              <a:t>Cookie_disqus_shubh_2</a:t>
            </a:r>
          </a:p>
          <a:p>
            <a:r>
              <a:rPr lang="en-US" dirty="0"/>
              <a:t>Cookie_zync_shubh_2</a:t>
            </a:r>
          </a:p>
          <a:p>
            <a:r>
              <a:rPr lang="en-US" dirty="0"/>
              <a:t>Cookie_disqus_danny_1</a:t>
            </a:r>
          </a:p>
          <a:p>
            <a:r>
              <a:rPr lang="en-US" dirty="0"/>
              <a:t>Cookie_zync_danny_1</a:t>
            </a:r>
          </a:p>
          <a:p>
            <a:r>
              <a:rPr lang="en-US" dirty="0"/>
              <a:t>Cookie_disqus_danny_f_1</a:t>
            </a:r>
          </a:p>
          <a:p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DA428A7-B19C-634D-A740-70A296F5D765}"/>
              </a:ext>
            </a:extLst>
          </p:cNvPr>
          <p:cNvGraphicFramePr>
            <a:graphicFrameLocks/>
          </p:cNvGraphicFramePr>
          <p:nvPr/>
        </p:nvGraphicFramePr>
        <p:xfrm>
          <a:off x="838200" y="4556442"/>
          <a:ext cx="701039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2534474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25430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78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10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Email_shubh_1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Cookie_zync_shubh_1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6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12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52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851</Words>
  <Application>Microsoft Macintosh PowerPoint</Application>
  <PresentationFormat>Widescreen</PresentationFormat>
  <Paragraphs>140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User ID Linkage</vt:lpstr>
      <vt:lpstr>Problem Statement</vt:lpstr>
      <vt:lpstr>Why do User ID Linkage</vt:lpstr>
      <vt:lpstr>A sample List of Tables currently used in DC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Coming to the paper</vt:lpstr>
      <vt:lpstr>PowerPoint Presentation</vt:lpstr>
      <vt:lpstr>PowerPoint Presentation</vt:lpstr>
      <vt:lpstr>PowerPoint Presentation</vt:lpstr>
      <vt:lpstr>Intro to GNN</vt:lpstr>
      <vt:lpstr>What GNN are trying to achieve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ID Linkage</dc:title>
  <dc:creator>Shubhranshu Barnwal</dc:creator>
  <cp:lastModifiedBy>Shubhranshu Barnwal</cp:lastModifiedBy>
  <cp:revision>15</cp:revision>
  <dcterms:created xsi:type="dcterms:W3CDTF">2020-10-22T11:06:16Z</dcterms:created>
  <dcterms:modified xsi:type="dcterms:W3CDTF">2020-10-22T19:21:01Z</dcterms:modified>
</cp:coreProperties>
</file>